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sv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sv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Shopping Behavior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Uncovering insights from transactional data to guide strategic business decisions.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9163169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Strategic Business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326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Promote exclusive benefits to convert repeat buyers and non-subscribers.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326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Loyalty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Reward repeat buyers to solidify the "Loyal" customer segment.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326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8692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Balance sales boosts with margin control, especially for discount-dependent products.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3269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Focus efforts on high-revenue age groups (Young Adults) and express-shipping users.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10339"/>
            <a:ext cx="83878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Scope &amp; Data Summary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126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Goal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2703909"/>
            <a:ext cx="483155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Analyze 3,900 purchases to uncover spending patterns, customer segments, product preferences, and subscription behavior.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37724" y="4122182"/>
            <a:ext cx="4831556" cy="1783199"/>
          </a:xfrm>
          <a:prstGeom prst="roundRect">
            <a:avLst>
              <a:gd name="adj" fmla="val 5638"/>
            </a:avLst>
          </a:prstGeom>
          <a:solidFill>
            <a:srgbClr val="EFBEF4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7039" y="4470916"/>
            <a:ext cx="299204" cy="2393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15559" y="4421267"/>
            <a:ext cx="38144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includes demographics, purchase details, and shopping behavior metrics.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60783" y="2112645"/>
            <a:ext cx="35999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Key Features (18 Columns)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260783" y="2733794"/>
            <a:ext cx="3649980" cy="1896904"/>
          </a:xfrm>
          <a:prstGeom prst="roundRect">
            <a:avLst>
              <a:gd name="adj" fmla="val 77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03" y="2733794"/>
            <a:ext cx="121920" cy="18969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622018" y="300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622018" y="3594854"/>
            <a:ext cx="301894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Age, Gender, Location, Subscription Status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10150078" y="2733794"/>
            <a:ext cx="3650099" cy="1896904"/>
          </a:xfrm>
          <a:prstGeom prst="roundRect">
            <a:avLst>
              <a:gd name="adj" fmla="val 77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598" y="2733794"/>
            <a:ext cx="121920" cy="1896904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0511314" y="30035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Purchase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10511314" y="3594854"/>
            <a:ext cx="301906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Item, Category, Amount, Season, Size, Color</a:t>
            </a:r>
            <a:endParaRPr lang="en-US" sz="1850" dirty="0"/>
          </a:p>
        </p:txBody>
      </p:sp>
      <p:sp>
        <p:nvSpPr>
          <p:cNvPr id="17" name="Shape 12"/>
          <p:cNvSpPr/>
          <p:nvPr/>
        </p:nvSpPr>
        <p:spPr>
          <a:xfrm>
            <a:off x="6260783" y="4870013"/>
            <a:ext cx="3649980" cy="2279928"/>
          </a:xfrm>
          <a:prstGeom prst="roundRect">
            <a:avLst>
              <a:gd name="adj" fmla="val 641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ABADD"/>
            </a:solidFill>
            <a:prstDash val="solid"/>
          </a:ln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303" y="4870013"/>
            <a:ext cx="121920" cy="227992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622018" y="51398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Behavior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6622018" y="5731073"/>
            <a:ext cx="30189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Discount, Promo Code, Previous Purchases, Review Rating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872" y="571500"/>
            <a:ext cx="7689056" cy="1222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Data Analysis (Python)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13872" y="2105978"/>
            <a:ext cx="768905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Initial steps focused on data preparation and cleaning.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872" y="2672239"/>
            <a:ext cx="1039178" cy="124706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0813" y="2880003"/>
            <a:ext cx="3248858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Loading &amp; Exploration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7460813" y="3310295"/>
            <a:ext cx="644211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Imported dataset and checked structure/summary statistics.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872" y="3919299"/>
            <a:ext cx="1039178" cy="124706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0813" y="4127063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Cleaning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7460813" y="4557355"/>
            <a:ext cx="644211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Imputed 37 missing Review Ratings using median per category.</a:t>
            </a:r>
            <a:endParaRPr lang="en-US" sz="16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872" y="5166360"/>
            <a:ext cx="1039178" cy="124706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0813" y="5374124"/>
            <a:ext cx="2445306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Feature Engineering</a:t>
            </a:r>
            <a:endParaRPr lang="en-US" sz="1900" dirty="0"/>
          </a:p>
        </p:txBody>
      </p:sp>
      <p:sp>
        <p:nvSpPr>
          <p:cNvPr id="13" name="Text 7"/>
          <p:cNvSpPr/>
          <p:nvPr/>
        </p:nvSpPr>
        <p:spPr>
          <a:xfrm>
            <a:off x="7460813" y="5804416"/>
            <a:ext cx="644211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age_group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purchase_frequency_days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columns.</a:t>
            </a:r>
            <a:endParaRPr lang="en-US" sz="16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72" y="6413421"/>
            <a:ext cx="1039178" cy="124706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60813" y="6621185"/>
            <a:ext cx="247078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 Integration</a:t>
            </a:r>
            <a:endParaRPr lang="en-US" sz="1900" dirty="0"/>
          </a:p>
        </p:txBody>
      </p:sp>
      <p:sp>
        <p:nvSpPr>
          <p:cNvPr id="16" name="Text 9"/>
          <p:cNvSpPr/>
          <p:nvPr/>
        </p:nvSpPr>
        <p:spPr>
          <a:xfrm>
            <a:off x="7460813" y="7051477"/>
            <a:ext cx="644211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Loaded cleaned data into PostgreSQL for SQL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54430"/>
            <a:ext cx="852070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&amp; Spending by Gender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3719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Analysis of total revenue generated by male vs. female customers.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3258622"/>
            <a:ext cx="6185535" cy="319397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2821662" y="6483072"/>
            <a:ext cx="239316" cy="239316"/>
          </a:xfrm>
          <a:prstGeom prst="roundRect">
            <a:avLst>
              <a:gd name="adj" fmla="val 7642"/>
            </a:avLst>
          </a:prstGeom>
          <a:solidFill>
            <a:srgbClr val="3D0B41"/>
          </a:solidFill>
          <a:ln/>
        </p:spPr>
      </p:sp>
      <p:sp>
        <p:nvSpPr>
          <p:cNvPr id="6" name="Text 3"/>
          <p:cNvSpPr/>
          <p:nvPr/>
        </p:nvSpPr>
        <p:spPr>
          <a:xfrm>
            <a:off x="3121938" y="6483072"/>
            <a:ext cx="73235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Female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006691" y="6483072"/>
            <a:ext cx="239316" cy="239316"/>
          </a:xfrm>
          <a:prstGeom prst="roundRect">
            <a:avLst>
              <a:gd name="adj" fmla="val 7642"/>
            </a:avLst>
          </a:prstGeom>
          <a:solidFill>
            <a:srgbClr val="CC2FDA"/>
          </a:solidFill>
          <a:ln/>
        </p:spPr>
      </p:sp>
      <p:sp>
        <p:nvSpPr>
          <p:cNvPr id="8" name="Text 5"/>
          <p:cNvSpPr/>
          <p:nvPr/>
        </p:nvSpPr>
        <p:spPr>
          <a:xfrm>
            <a:off x="4306967" y="6483072"/>
            <a:ext cx="474345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4761" y="3378279"/>
            <a:ext cx="2943106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$157,890</a:t>
            </a:r>
            <a:endParaRPr lang="en-US" sz="6200" dirty="0"/>
          </a:p>
        </p:txBody>
      </p:sp>
      <p:sp>
        <p:nvSpPr>
          <p:cNvPr id="10" name="Text 7"/>
          <p:cNvSpPr/>
          <p:nvPr/>
        </p:nvSpPr>
        <p:spPr>
          <a:xfrm>
            <a:off x="7678222" y="44672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Male Revenue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14761" y="5058489"/>
            <a:ext cx="294310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Significantly higher total revenue contribution.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857071" y="3378279"/>
            <a:ext cx="2943225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$75,191</a:t>
            </a:r>
            <a:endParaRPr lang="en-US" sz="6200" dirty="0"/>
          </a:p>
        </p:txBody>
      </p:sp>
      <p:sp>
        <p:nvSpPr>
          <p:cNvPr id="13" name="Text 10"/>
          <p:cNvSpPr/>
          <p:nvPr/>
        </p:nvSpPr>
        <p:spPr>
          <a:xfrm>
            <a:off x="10920532" y="44672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Female Revenue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857071" y="5058489"/>
            <a:ext cx="294322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Represents a smaller portion of total sales.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14761" y="609373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Male customers generated more than double the revenue of female customers.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4957" y="476250"/>
            <a:ext cx="6186011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Performance &amp; Ratings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04957" y="1416606"/>
            <a:ext cx="3264456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5 Products by Average Rating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04957" y="1865233"/>
            <a:ext cx="6499384" cy="3010614"/>
          </a:xfrm>
          <a:prstGeom prst="roundRect">
            <a:avLst>
              <a:gd name="adj" fmla="val 2412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2577" y="1872853"/>
            <a:ext cx="6484144" cy="4992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85336" y="1984177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Item Purchased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031218" y="1984177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Avg. Rating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612577" y="2372082"/>
            <a:ext cx="6484144" cy="4992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785336" y="2483406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4031218" y="2483406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3.86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612577" y="2871311"/>
            <a:ext cx="6484144" cy="4992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85336" y="2982635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4031218" y="2982635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3.84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12577" y="3370540"/>
            <a:ext cx="6484144" cy="4992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85336" y="3481864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Boots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031218" y="3481864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3.82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612577" y="3869769"/>
            <a:ext cx="6484144" cy="4992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785336" y="3981093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Hat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031218" y="3981093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3.80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612577" y="4368998"/>
            <a:ext cx="6484144" cy="4992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785336" y="4480322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Skirt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4031218" y="4480322"/>
            <a:ext cx="2892743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3.78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04957" y="5070277"/>
            <a:ext cx="64993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Gloves and Sandals lead with the highest customer satisfaction scores.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7533680" y="1416606"/>
            <a:ext cx="294048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Discount-Dependent Products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533680" y="1843564"/>
            <a:ext cx="649938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Products with the highest percentage of discounted purchases:</a:t>
            </a:r>
            <a:endParaRPr lang="en-US" sz="1350" dirty="0"/>
          </a:p>
        </p:txBody>
      </p:sp>
      <p:sp>
        <p:nvSpPr>
          <p:cNvPr id="26" name="Shape 24"/>
          <p:cNvSpPr/>
          <p:nvPr/>
        </p:nvSpPr>
        <p:spPr>
          <a:xfrm>
            <a:off x="7533680" y="2400895"/>
            <a:ext cx="5625941" cy="215979"/>
          </a:xfrm>
          <a:prstGeom prst="roundRect">
            <a:avLst>
              <a:gd name="adj" fmla="val 336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2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3680" y="2400895"/>
            <a:ext cx="2812971" cy="215979"/>
          </a:xfrm>
          <a:prstGeom prst="rect">
            <a:avLst/>
          </a:prstGeom>
        </p:spPr>
      </p:pic>
      <p:sp>
        <p:nvSpPr>
          <p:cNvPr id="28" name="Text 25"/>
          <p:cNvSpPr/>
          <p:nvPr/>
        </p:nvSpPr>
        <p:spPr>
          <a:xfrm>
            <a:off x="13289161" y="2400895"/>
            <a:ext cx="74390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50.00%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7533680" y="2832735"/>
            <a:ext cx="20337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Hat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7533680" y="3518892"/>
            <a:ext cx="5625941" cy="215979"/>
          </a:xfrm>
          <a:prstGeom prst="roundRect">
            <a:avLst>
              <a:gd name="adj" fmla="val 336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3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680" y="3518892"/>
            <a:ext cx="2793802" cy="215979"/>
          </a:xfrm>
          <a:prstGeom prst="rect">
            <a:avLst/>
          </a:prstGeom>
        </p:spPr>
      </p:pic>
      <p:sp>
        <p:nvSpPr>
          <p:cNvPr id="32" name="Text 28"/>
          <p:cNvSpPr/>
          <p:nvPr/>
        </p:nvSpPr>
        <p:spPr>
          <a:xfrm>
            <a:off x="13289161" y="3518892"/>
            <a:ext cx="74390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49.66%</a:t>
            </a:r>
            <a:endParaRPr lang="en-US" sz="1700" dirty="0"/>
          </a:p>
        </p:txBody>
      </p:sp>
      <p:sp>
        <p:nvSpPr>
          <p:cNvPr id="33" name="Text 29"/>
          <p:cNvSpPr/>
          <p:nvPr/>
        </p:nvSpPr>
        <p:spPr>
          <a:xfrm>
            <a:off x="7533680" y="3950732"/>
            <a:ext cx="20337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Sneakers</a:t>
            </a:r>
            <a:endParaRPr lang="en-US" sz="1600" dirty="0"/>
          </a:p>
        </p:txBody>
      </p:sp>
      <p:sp>
        <p:nvSpPr>
          <p:cNvPr id="34" name="Shape 30"/>
          <p:cNvSpPr/>
          <p:nvPr/>
        </p:nvSpPr>
        <p:spPr>
          <a:xfrm>
            <a:off x="7533680" y="4636889"/>
            <a:ext cx="5625941" cy="215979"/>
          </a:xfrm>
          <a:prstGeom prst="roundRect">
            <a:avLst>
              <a:gd name="adj" fmla="val 336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3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80" y="4636889"/>
            <a:ext cx="2760583" cy="215979"/>
          </a:xfrm>
          <a:prstGeom prst="rect">
            <a:avLst/>
          </a:prstGeom>
        </p:spPr>
      </p:pic>
      <p:sp>
        <p:nvSpPr>
          <p:cNvPr id="36" name="Text 31"/>
          <p:cNvSpPr/>
          <p:nvPr/>
        </p:nvSpPr>
        <p:spPr>
          <a:xfrm>
            <a:off x="13289161" y="4636889"/>
            <a:ext cx="74390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49.07%</a:t>
            </a:r>
            <a:endParaRPr lang="en-US" sz="1700" dirty="0"/>
          </a:p>
        </p:txBody>
      </p:sp>
      <p:sp>
        <p:nvSpPr>
          <p:cNvPr id="37" name="Text 32"/>
          <p:cNvSpPr/>
          <p:nvPr/>
        </p:nvSpPr>
        <p:spPr>
          <a:xfrm>
            <a:off x="7533680" y="5068729"/>
            <a:ext cx="20337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Coat</a:t>
            </a:r>
            <a:endParaRPr lang="en-US" sz="1600" dirty="0"/>
          </a:p>
        </p:txBody>
      </p:sp>
      <p:sp>
        <p:nvSpPr>
          <p:cNvPr id="38" name="Shape 33"/>
          <p:cNvSpPr/>
          <p:nvPr/>
        </p:nvSpPr>
        <p:spPr>
          <a:xfrm>
            <a:off x="7533680" y="5754886"/>
            <a:ext cx="5625941" cy="215979"/>
          </a:xfrm>
          <a:prstGeom prst="roundRect">
            <a:avLst>
              <a:gd name="adj" fmla="val 336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3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680" y="5754886"/>
            <a:ext cx="2709982" cy="215979"/>
          </a:xfrm>
          <a:prstGeom prst="rect">
            <a:avLst/>
          </a:prstGeom>
        </p:spPr>
      </p:pic>
      <p:sp>
        <p:nvSpPr>
          <p:cNvPr id="40" name="Text 34"/>
          <p:cNvSpPr/>
          <p:nvPr/>
        </p:nvSpPr>
        <p:spPr>
          <a:xfrm>
            <a:off x="13289161" y="5754886"/>
            <a:ext cx="74390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48.17%</a:t>
            </a:r>
            <a:endParaRPr lang="en-US" sz="1700" dirty="0"/>
          </a:p>
        </p:txBody>
      </p:sp>
      <p:sp>
        <p:nvSpPr>
          <p:cNvPr id="41" name="Text 35"/>
          <p:cNvSpPr/>
          <p:nvPr/>
        </p:nvSpPr>
        <p:spPr>
          <a:xfrm>
            <a:off x="7533680" y="6186726"/>
            <a:ext cx="20337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Sweater</a:t>
            </a:r>
            <a:endParaRPr lang="en-US" sz="1600" dirty="0"/>
          </a:p>
        </p:txBody>
      </p:sp>
      <p:sp>
        <p:nvSpPr>
          <p:cNvPr id="42" name="Shape 36"/>
          <p:cNvSpPr/>
          <p:nvPr/>
        </p:nvSpPr>
        <p:spPr>
          <a:xfrm>
            <a:off x="7533680" y="6872883"/>
            <a:ext cx="5625941" cy="215979"/>
          </a:xfrm>
          <a:prstGeom prst="roundRect">
            <a:avLst>
              <a:gd name="adj" fmla="val 3361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680" y="6872883"/>
            <a:ext cx="2664976" cy="215979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13289161" y="6872883"/>
            <a:ext cx="743903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47.37%</a:t>
            </a:r>
            <a:endParaRPr lang="en-US" sz="1700" dirty="0"/>
          </a:p>
        </p:txBody>
      </p:sp>
      <p:sp>
        <p:nvSpPr>
          <p:cNvPr id="45" name="Text 38"/>
          <p:cNvSpPr/>
          <p:nvPr/>
        </p:nvSpPr>
        <p:spPr>
          <a:xfrm>
            <a:off x="7533680" y="7304723"/>
            <a:ext cx="2033707" cy="254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Pants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80336"/>
            <a:ext cx="86638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Shipping &amp; Subscription Impact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2207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291596"/>
            <a:ext cx="635781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40" y="1963103"/>
            <a:ext cx="718066" cy="718066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925" y="2178487"/>
            <a:ext cx="287179" cy="28717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07519" y="2920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107519" y="341602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purchase amount: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$60.48</a:t>
            </a:r>
            <a:endParaRPr lang="en-US" sz="1850" dirty="0"/>
          </a:p>
        </p:txBody>
      </p:sp>
      <p:sp>
        <p:nvSpPr>
          <p:cNvPr id="9" name="Shape 4"/>
          <p:cNvSpPr/>
          <p:nvPr/>
        </p:nvSpPr>
        <p:spPr>
          <a:xfrm>
            <a:off x="7434858" y="2322076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858" y="2291596"/>
            <a:ext cx="635781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4675" y="1963103"/>
            <a:ext cx="718066" cy="718066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70059" y="2178487"/>
            <a:ext cx="287179" cy="28717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704653" y="29204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704653" y="3416022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purchase amount: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$58.46</a:t>
            </a:r>
            <a:endParaRPr lang="en-US" sz="1850" dirty="0"/>
          </a:p>
        </p:txBody>
      </p:sp>
      <p:sp>
        <p:nvSpPr>
          <p:cNvPr id="15" name="Shape 7"/>
          <p:cNvSpPr/>
          <p:nvPr/>
        </p:nvSpPr>
        <p:spPr>
          <a:xfrm>
            <a:off x="837724" y="466713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724" y="4636651"/>
            <a:ext cx="635781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57540" y="4308158"/>
            <a:ext cx="718066" cy="718066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72925" y="4523542"/>
            <a:ext cx="287179" cy="287179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107519" y="526553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Subscribers (Yes)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107519" y="576107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Avg. Spend: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$59.49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Total Revenue: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$62,645</a:t>
            </a:r>
            <a:endParaRPr lang="en-US" sz="1850" dirty="0"/>
          </a:p>
        </p:txBody>
      </p:sp>
      <p:sp>
        <p:nvSpPr>
          <p:cNvPr id="21" name="Shape 10"/>
          <p:cNvSpPr/>
          <p:nvPr/>
        </p:nvSpPr>
        <p:spPr>
          <a:xfrm>
            <a:off x="7434858" y="4667131"/>
            <a:ext cx="6357818" cy="1746766"/>
          </a:xfrm>
          <a:prstGeom prst="roundRect">
            <a:avLst>
              <a:gd name="adj" fmla="val 8376"/>
            </a:avLst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4858" y="4636651"/>
            <a:ext cx="6357818" cy="121920"/>
          </a:xfrm>
          <a:prstGeom prst="rect">
            <a:avLst/>
          </a:prstGeom>
        </p:spPr>
      </p:pic>
      <p:pic>
        <p:nvPicPr>
          <p:cNvPr id="23" name="Image 10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54675" y="4308158"/>
            <a:ext cx="718066" cy="718066"/>
          </a:xfrm>
          <a:prstGeom prst="rect">
            <a:avLst/>
          </a:prstGeom>
        </p:spPr>
      </p:pic>
      <p:pic>
        <p:nvPicPr>
          <p:cNvPr id="24" name="Image 11" descr="preencoded.pn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70059" y="4523542"/>
            <a:ext cx="287179" cy="287179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704653" y="5265539"/>
            <a:ext cx="291822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 (No)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704653" y="5761077"/>
            <a:ext cx="581822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Avg. Spend: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$59.87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| Total Revenue: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$170,436</a:t>
            </a:r>
            <a:endParaRPr lang="en-US" sz="1850" dirty="0"/>
          </a:p>
        </p:txBody>
      </p:sp>
      <p:sp>
        <p:nvSpPr>
          <p:cNvPr id="27" name="Text 13"/>
          <p:cNvSpPr/>
          <p:nvPr/>
        </p:nvSpPr>
        <p:spPr>
          <a:xfrm>
            <a:off x="837724" y="668309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Express shipping users spend slightly more. Non-subscribers drive the majority of total revenue due to higher volume (2,847 customers).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828" y="412313"/>
            <a:ext cx="4098727" cy="4408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Segmentation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524828" y="1153001"/>
            <a:ext cx="13580745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Classifying customers based on purchase history reveals a highly loyal base.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828" y="1561386"/>
            <a:ext cx="13580745" cy="62151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72789" y="2360180"/>
            <a:ext cx="2827294" cy="353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0472789" y="2820199"/>
            <a:ext cx="3311306" cy="60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Smallest segment, early-stage engagement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62937" y="4403042"/>
            <a:ext cx="2827295" cy="353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845967" y="4863061"/>
            <a:ext cx="3044265" cy="60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with growth potential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0472789" y="5457853"/>
            <a:ext cx="2827294" cy="353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0472789" y="5917873"/>
            <a:ext cx="3311306" cy="600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Largest segment, strong retention and value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24828" y="8020050"/>
            <a:ext cx="4401979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3,116</a:t>
            </a:r>
            <a:endParaRPr lang="en-US" sz="3850" dirty="0"/>
          </a:p>
        </p:txBody>
      </p:sp>
      <p:sp>
        <p:nvSpPr>
          <p:cNvPr id="12" name="Text 9"/>
          <p:cNvSpPr/>
          <p:nvPr/>
        </p:nvSpPr>
        <p:spPr>
          <a:xfrm>
            <a:off x="1843683" y="8702159"/>
            <a:ext cx="176414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Loyal Customers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24828" y="9012555"/>
            <a:ext cx="440197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largest segment, indicating strong retention.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114211" y="8020050"/>
            <a:ext cx="4401979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701</a:t>
            </a:r>
            <a:endParaRPr lang="en-US" sz="3850" dirty="0"/>
          </a:p>
        </p:txBody>
      </p:sp>
      <p:sp>
        <p:nvSpPr>
          <p:cNvPr id="15" name="Text 12"/>
          <p:cNvSpPr/>
          <p:nvPr/>
        </p:nvSpPr>
        <p:spPr>
          <a:xfrm>
            <a:off x="6404610" y="8702159"/>
            <a:ext cx="1821061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Returning Customers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5114211" y="9012555"/>
            <a:ext cx="440197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Opportunity to convert to Loyal status.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9703594" y="8020050"/>
            <a:ext cx="4401979" cy="494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3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83</a:t>
            </a:r>
            <a:endParaRPr lang="en-US" sz="3850" dirty="0"/>
          </a:p>
        </p:txBody>
      </p:sp>
      <p:sp>
        <p:nvSpPr>
          <p:cNvPr id="18" name="Text 15"/>
          <p:cNvSpPr/>
          <p:nvPr/>
        </p:nvSpPr>
        <p:spPr>
          <a:xfrm>
            <a:off x="11022449" y="8702159"/>
            <a:ext cx="1764149" cy="220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New Customers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9703594" y="9012555"/>
            <a:ext cx="4401979" cy="239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Smallest segment; focus on acquisition.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1094"/>
            <a:ext cx="69675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Top Products by Category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1386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the most purchased items within the core categories.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966085"/>
            <a:ext cx="3014305" cy="30143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7724" y="6219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71524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Jewelry, Sunglasses, Belt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233" y="2966085"/>
            <a:ext cx="3014305" cy="30143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51233" y="6219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Clothing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4151233" y="671524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Blouse, Pants, Shirt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43" y="2966085"/>
            <a:ext cx="3014305" cy="30143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64743" y="62197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464743" y="6715244"/>
            <a:ext cx="301430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Sandals, Shoes, Sneakers</a:t>
            </a:r>
            <a:endParaRPr lang="en-US" sz="1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252" y="2966085"/>
            <a:ext cx="3014424" cy="301442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778252" y="6219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778252" y="6715363"/>
            <a:ext cx="301442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Jacket, Coat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8033" y="359926"/>
            <a:ext cx="4390668" cy="38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Age Group Revenue &amp; Loyalty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8033" y="1072039"/>
            <a:ext cx="1675209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Revenue by Age Group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033" y="1411605"/>
            <a:ext cx="6697504" cy="37505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82483" y="1072039"/>
            <a:ext cx="2267307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73AD7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Repeat Buyers &amp; Subscriptions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482483" y="1395293"/>
            <a:ext cx="6697504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Are customers with &gt;5 purchases more likely to subscribe?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10026134" y="2602468"/>
            <a:ext cx="160996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73.5%</a:t>
            </a:r>
            <a:endParaRPr lang="en-US" sz="2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445" y="1784390"/>
            <a:ext cx="1963460" cy="19634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61258" y="3911322"/>
            <a:ext cx="153995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Non-Subscribers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482483" y="4234577"/>
            <a:ext cx="6697504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who have not subscribed (2,518 customers).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10026134" y="5556290"/>
            <a:ext cx="1609963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26.5%</a:t>
            </a:r>
            <a:endParaRPr lang="en-US" sz="25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445" y="4738211"/>
            <a:ext cx="1963460" cy="19634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61258" y="6865144"/>
            <a:ext cx="1539954" cy="192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Subscribers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7482483" y="7188398"/>
            <a:ext cx="6697504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Repeat buyers who are also subscribers (958 customers).</a:t>
            </a:r>
            <a:endParaRPr lang="en-US" sz="1000" dirty="0"/>
          </a:p>
        </p:txBody>
      </p:sp>
      <p:sp>
        <p:nvSpPr>
          <p:cNvPr id="15" name="Text 10"/>
          <p:cNvSpPr/>
          <p:nvPr/>
        </p:nvSpPr>
        <p:spPr>
          <a:xfrm>
            <a:off x="7482483" y="7544872"/>
            <a:ext cx="6697504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Young Adults are the highest revenue-generating group.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2025-11-07T19:38:15Z</dcterms:created>
  <dcterms:modified xsi:type="dcterms:W3CDTF">2025-11-07T19:38:15Z</dcterms:modified>
</cp:coreProperties>
</file>